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51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4D77-F3AA-4951-B26F-0F09D5085CD8}" type="datetimeFigureOut">
              <a:rPr lang="fr-FR" smtClean="0"/>
              <a:t>25/10/2019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BD9F-985F-4495-A5C9-9CE68CEA30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497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4D77-F3AA-4951-B26F-0F09D5085CD8}" type="datetimeFigureOut">
              <a:rPr lang="fr-FR" smtClean="0"/>
              <a:t>25/10/2019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BD9F-985F-4495-A5C9-9CE68CEA30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1754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4D77-F3AA-4951-B26F-0F09D5085CD8}" type="datetimeFigureOut">
              <a:rPr lang="fr-FR" smtClean="0"/>
              <a:t>25/10/2019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BD9F-985F-4495-A5C9-9CE68CEA30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1187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4D77-F3AA-4951-B26F-0F09D5085CD8}" type="datetimeFigureOut">
              <a:rPr lang="fr-FR" smtClean="0"/>
              <a:t>25/10/2019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BD9F-985F-4495-A5C9-9CE68CEA30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42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4D77-F3AA-4951-B26F-0F09D5085CD8}" type="datetimeFigureOut">
              <a:rPr lang="fr-FR" smtClean="0"/>
              <a:t>25/10/2019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BD9F-985F-4495-A5C9-9CE68CEA30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9919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4D77-F3AA-4951-B26F-0F09D5085CD8}" type="datetimeFigureOut">
              <a:rPr lang="fr-FR" smtClean="0"/>
              <a:t>25/10/2019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BD9F-985F-4495-A5C9-9CE68CEA30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3933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4D77-F3AA-4951-B26F-0F09D5085CD8}" type="datetimeFigureOut">
              <a:rPr lang="fr-FR" smtClean="0"/>
              <a:t>25/10/2019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BD9F-985F-4495-A5C9-9CE68CEA30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8154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4D77-F3AA-4951-B26F-0F09D5085CD8}" type="datetimeFigureOut">
              <a:rPr lang="fr-FR" smtClean="0"/>
              <a:t>25/10/2019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BD9F-985F-4495-A5C9-9CE68CEA30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7034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4D77-F3AA-4951-B26F-0F09D5085CD8}" type="datetimeFigureOut">
              <a:rPr lang="fr-FR" smtClean="0"/>
              <a:t>25/10/2019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BD9F-985F-4495-A5C9-9CE68CEA30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5532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4D77-F3AA-4951-B26F-0F09D5085CD8}" type="datetimeFigureOut">
              <a:rPr lang="fr-FR" smtClean="0"/>
              <a:t>25/10/2019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BD9F-985F-4495-A5C9-9CE68CEA30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1067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4D77-F3AA-4951-B26F-0F09D5085CD8}" type="datetimeFigureOut">
              <a:rPr lang="fr-FR" smtClean="0"/>
              <a:t>25/10/2019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BD9F-985F-4495-A5C9-9CE68CEA30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2019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44D77-F3AA-4951-B26F-0F09D5085CD8}" type="datetimeFigureOut">
              <a:rPr lang="fr-FR" smtClean="0"/>
              <a:t>25/10/2019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3BD9F-985F-4495-A5C9-9CE68CEA30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9645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3362" y="311570"/>
            <a:ext cx="39966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Proposition de stage Master 2</a:t>
            </a:r>
          </a:p>
        </p:txBody>
      </p:sp>
      <p:sp>
        <p:nvSpPr>
          <p:cNvPr id="5" name="Rectangle 4"/>
          <p:cNvSpPr/>
          <p:nvPr/>
        </p:nvSpPr>
        <p:spPr>
          <a:xfrm>
            <a:off x="2608403" y="1700187"/>
            <a:ext cx="675089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500" b="1" dirty="0" err="1">
                <a:latin typeface="Calibri" charset="0"/>
              </a:rPr>
              <a:t>Caractérisation</a:t>
            </a:r>
            <a:r>
              <a:rPr lang="fr-FR" sz="1500" b="1" dirty="0">
                <a:latin typeface="Calibri" charset="0"/>
              </a:rPr>
              <a:t> des interactions du complexe POT1-TPZ1 avec l’ADN </a:t>
            </a:r>
            <a:r>
              <a:rPr lang="fr-FR" sz="1500" b="1" dirty="0" err="1">
                <a:latin typeface="Calibri" charset="0"/>
              </a:rPr>
              <a:t>télomérique</a:t>
            </a:r>
            <a:r>
              <a:rPr lang="fr-FR" sz="1500" b="1" dirty="0">
                <a:latin typeface="Calibri" charset="0"/>
              </a:rPr>
              <a:t>,</a:t>
            </a:r>
          </a:p>
          <a:p>
            <a:pPr algn="ctr"/>
            <a:r>
              <a:rPr lang="fr-FR" sz="1500" b="1" dirty="0">
                <a:latin typeface="Calibri" charset="0"/>
              </a:rPr>
              <a:t>chez </a:t>
            </a:r>
            <a:r>
              <a:rPr lang="fr-FR" sz="1500" b="1" i="1" dirty="0">
                <a:latin typeface="Calibri" charset="0"/>
              </a:rPr>
              <a:t>S. </a:t>
            </a:r>
            <a:r>
              <a:rPr lang="fr-FR" sz="1500" b="1" i="1" dirty="0" err="1">
                <a:latin typeface="Calibri" charset="0"/>
              </a:rPr>
              <a:t>pombe</a:t>
            </a:r>
            <a:r>
              <a:rPr lang="fr-FR" sz="1500" b="1" i="1" dirty="0">
                <a:latin typeface="Calibri" charset="0"/>
              </a:rPr>
              <a:t> </a:t>
            </a:r>
            <a:endParaRPr lang="fr-FR" sz="1500" b="1" dirty="0"/>
          </a:p>
        </p:txBody>
      </p:sp>
      <p:sp>
        <p:nvSpPr>
          <p:cNvPr id="6" name="Rectangle 5"/>
          <p:cNvSpPr/>
          <p:nvPr/>
        </p:nvSpPr>
        <p:spPr>
          <a:xfrm>
            <a:off x="3099526" y="4569757"/>
            <a:ext cx="60650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dirty="0">
                <a:latin typeface="Calibri" charset="0"/>
              </a:rPr>
              <a:t>Production des protéines recombinantes (</a:t>
            </a:r>
            <a:r>
              <a:rPr lang="fr-FR" sz="1200" i="1" dirty="0">
                <a:latin typeface="Calibri" charset="0"/>
              </a:rPr>
              <a:t>E. coli</a:t>
            </a:r>
            <a:r>
              <a:rPr lang="fr-FR" sz="1200" dirty="0">
                <a:latin typeface="Calibri" charset="0"/>
              </a:rPr>
              <a:t>)</a:t>
            </a:r>
          </a:p>
          <a:p>
            <a:r>
              <a:rPr lang="fr-FR" sz="1200" dirty="0">
                <a:latin typeface="Calibri" charset="0"/>
              </a:rPr>
              <a:t>Etudes des interactions en solution, approches biochimiques et biophysiques, </a:t>
            </a:r>
          </a:p>
          <a:p>
            <a:r>
              <a:rPr lang="fr-FR" sz="1200" dirty="0">
                <a:latin typeface="Calibri" charset="0"/>
              </a:rPr>
              <a:t>	-gel retard (EMSA)</a:t>
            </a:r>
          </a:p>
          <a:p>
            <a:r>
              <a:rPr lang="fr-FR" sz="1200" dirty="0">
                <a:latin typeface="Calibri" charset="0"/>
              </a:rPr>
              <a:t>	-transfert d'</a:t>
            </a:r>
            <a:r>
              <a:rPr lang="fr-FR" sz="1200" dirty="0" err="1">
                <a:latin typeface="Calibri" charset="0"/>
              </a:rPr>
              <a:t>énergie</a:t>
            </a:r>
            <a:r>
              <a:rPr lang="fr-FR" sz="1200" dirty="0">
                <a:latin typeface="Calibri" charset="0"/>
              </a:rPr>
              <a:t> de fluorescence (FRET)</a:t>
            </a:r>
          </a:p>
          <a:p>
            <a:r>
              <a:rPr lang="fr-FR" sz="1200" dirty="0">
                <a:latin typeface="Calibri" charset="0"/>
              </a:rPr>
              <a:t>	-</a:t>
            </a:r>
            <a:r>
              <a:rPr lang="fr-FR" sz="1200" dirty="0" err="1">
                <a:latin typeface="Calibri" charset="0"/>
              </a:rPr>
              <a:t>photopontage</a:t>
            </a:r>
            <a:endParaRPr lang="fr-FR" sz="1200" dirty="0">
              <a:latin typeface="Calibri" charset="0"/>
            </a:endParaRPr>
          </a:p>
        </p:txBody>
      </p:sp>
      <p:pic>
        <p:nvPicPr>
          <p:cNvPr id="7" name="Picture 2" descr="https://www.researchgate.net/profile/Michael_Freitag2/publication/318758277/figure/fig1/AS:554634663796736@1509246616300/Telomere-repeat-binding-complexes-homologous-to-mammalian-shelterin-A-The-buddding_W64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052" y="2331865"/>
            <a:ext cx="2650603" cy="1945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2568651" y="1005879"/>
            <a:ext cx="71268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>
                <a:latin typeface="Calibri" charset="0"/>
              </a:rPr>
              <a:t>Équipe </a:t>
            </a:r>
            <a:r>
              <a:rPr lang="fr-FR" sz="1200" b="1" dirty="0">
                <a:latin typeface="Calibri" charset="0"/>
              </a:rPr>
              <a:t>de recherche : </a:t>
            </a:r>
            <a:r>
              <a:rPr lang="fr-FR" sz="1200" dirty="0">
                <a:latin typeface="Calibri" charset="0"/>
              </a:rPr>
              <a:t>Structure des Acides </a:t>
            </a:r>
            <a:r>
              <a:rPr lang="fr-FR" sz="1200" dirty="0" err="1">
                <a:latin typeface="Calibri" charset="0"/>
              </a:rPr>
              <a:t>Nucléiques</a:t>
            </a:r>
            <a:r>
              <a:rPr lang="fr-FR" sz="1200" dirty="0">
                <a:latin typeface="Calibri" charset="0"/>
              </a:rPr>
              <a:t>, </a:t>
            </a:r>
            <a:r>
              <a:rPr lang="fr-FR" sz="1200" dirty="0" err="1">
                <a:latin typeface="Calibri" charset="0"/>
              </a:rPr>
              <a:t>Télomères</a:t>
            </a:r>
            <a:r>
              <a:rPr lang="fr-FR" sz="1200" dirty="0">
                <a:latin typeface="Calibri" charset="0"/>
              </a:rPr>
              <a:t> et </a:t>
            </a:r>
            <a:r>
              <a:rPr lang="fr-FR" sz="1200" dirty="0" err="1">
                <a:latin typeface="Calibri" charset="0"/>
              </a:rPr>
              <a:t>Évolution</a:t>
            </a:r>
            <a:r>
              <a:rPr lang="fr-FR" sz="1200" dirty="0">
                <a:latin typeface="Calibri" charset="0"/>
              </a:rPr>
              <a:t> (SANTÉ), </a:t>
            </a:r>
            <a:r>
              <a:rPr lang="fr-FR" sz="1200" dirty="0" err="1">
                <a:latin typeface="Calibri" charset="0"/>
              </a:rPr>
              <a:t>Jean-François</a:t>
            </a:r>
            <a:r>
              <a:rPr lang="fr-FR" sz="1200" dirty="0">
                <a:latin typeface="Calibri" charset="0"/>
              </a:rPr>
              <a:t> RIOU </a:t>
            </a:r>
            <a:endParaRPr lang="fr-FR" sz="1200" dirty="0"/>
          </a:p>
          <a:p>
            <a:r>
              <a:rPr lang="fr-FR" sz="1200" b="1" dirty="0">
                <a:latin typeface="Calibri" charset="0"/>
              </a:rPr>
              <a:t>Responsables de stage : </a:t>
            </a:r>
            <a:r>
              <a:rPr lang="fr-FR" sz="1200" dirty="0">
                <a:latin typeface="Calibri" charset="0"/>
              </a:rPr>
              <a:t>Carole SAINTOMÉ &amp; Jean CHATAIN   </a:t>
            </a:r>
            <a:r>
              <a:rPr lang="fr-FR" sz="1200" i="1" u="sng" dirty="0">
                <a:solidFill>
                  <a:schemeClr val="accent1">
                    <a:lumMod val="75000"/>
                  </a:schemeClr>
                </a:solidFill>
                <a:latin typeface="Calibri" charset="0"/>
              </a:rPr>
              <a:t>carole.saintome@mnhn.fr</a:t>
            </a:r>
            <a:endParaRPr lang="fr-FR" sz="1200" i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641453" y="1700188"/>
            <a:ext cx="6668269" cy="53091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50"/>
          </a:p>
        </p:txBody>
      </p:sp>
      <p:sp>
        <p:nvSpPr>
          <p:cNvPr id="10" name="Rectangle 9"/>
          <p:cNvSpPr/>
          <p:nvPr/>
        </p:nvSpPr>
        <p:spPr>
          <a:xfrm>
            <a:off x="3029142" y="5877456"/>
            <a:ext cx="590941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latin typeface="Calibri" charset="0"/>
              </a:rPr>
              <a:t>CNRS UMR 7196/Inserm U1154/MNHN Structure </a:t>
            </a:r>
            <a:r>
              <a:rPr lang="fr-FR" b="1" dirty="0">
                <a:latin typeface="Calibri" charset="0"/>
              </a:rPr>
              <a:t>et </a:t>
            </a:r>
            <a:r>
              <a:rPr lang="fr-FR" b="1" dirty="0" err="1">
                <a:latin typeface="Calibri" charset="0"/>
              </a:rPr>
              <a:t>Instabilite</a:t>
            </a:r>
            <a:r>
              <a:rPr lang="fr-FR" b="1" dirty="0">
                <a:latin typeface="Calibri" charset="0"/>
              </a:rPr>
              <a:t>́ des </a:t>
            </a:r>
            <a:r>
              <a:rPr lang="fr-FR" b="1" dirty="0" err="1">
                <a:latin typeface="Calibri" charset="0"/>
              </a:rPr>
              <a:t>Génomes</a:t>
            </a:r>
            <a:r>
              <a:rPr lang="fr-FR" b="1" dirty="0">
                <a:latin typeface="Calibri" charset="0"/>
              </a:rPr>
              <a:t> </a:t>
            </a:r>
            <a:r>
              <a:rPr lang="fr-FR" dirty="0">
                <a:latin typeface="Calibri" charset="0"/>
              </a:rPr>
              <a:t>43 </a:t>
            </a:r>
            <a:r>
              <a:rPr lang="fr-FR" dirty="0">
                <a:latin typeface="Calibri" charset="0"/>
              </a:rPr>
              <a:t>rue Cuvier 75005 </a:t>
            </a:r>
            <a:r>
              <a:rPr lang="fr-FR" dirty="0">
                <a:latin typeface="Calibri" charset="0"/>
              </a:rPr>
              <a:t>Paris</a:t>
            </a:r>
          </a:p>
          <a:p>
            <a:pPr algn="ctr"/>
            <a:r>
              <a:rPr lang="fr-FR" dirty="0">
                <a:latin typeface="Calibri" charset="0"/>
              </a:rPr>
              <a:t>directeur Jean-Baptiste </a:t>
            </a:r>
            <a:r>
              <a:rPr lang="fr-FR" dirty="0">
                <a:latin typeface="Calibri" charset="0"/>
              </a:rPr>
              <a:t>BOULÉ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99889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Grand écran</PresentationFormat>
  <Paragraphs>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Muséum national d'Histoire naturelle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Patrick MAILLIET</dc:creator>
  <cp:lastModifiedBy>Patrick MAILLIET</cp:lastModifiedBy>
  <cp:revision>1</cp:revision>
  <dcterms:created xsi:type="dcterms:W3CDTF">2019-10-25T12:46:50Z</dcterms:created>
  <dcterms:modified xsi:type="dcterms:W3CDTF">2019-10-25T12:47:38Z</dcterms:modified>
</cp:coreProperties>
</file>